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10.xml" ContentType="application/vnd.openxmlformats-officedocument.presentationml.tags+xml"/>
  <Override PartName="/ppt/tags/tag8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ppt/tags/tag9.xml" ContentType="application/vnd.openxmlformats-officedocument.presentationml.tags+xml"/>
  <Override PartName="/ppt/tags/tag11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5" r:id="rId2"/>
    <p:sldId id="274" r:id="rId3"/>
    <p:sldId id="276" r:id="rId4"/>
    <p:sldId id="277" r:id="rId5"/>
  </p:sldIdLst>
  <p:sldSz cx="8961438" cy="6721475"/>
  <p:notesSz cx="6743700" cy="9906000"/>
  <p:custDataLst>
    <p:tags r:id="rId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33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08080"/>
    <a:srgbClr val="0065CC"/>
    <a:srgbClr val="91AFFF"/>
    <a:srgbClr val="00296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1" autoAdjust="0"/>
    <p:restoredTop sz="88510" autoAdjust="0"/>
  </p:normalViewPr>
  <p:slideViewPr>
    <p:cSldViewPr snapToGrid="0" snapToObjects="1">
      <p:cViewPr varScale="1">
        <p:scale>
          <a:sx n="75" d="100"/>
          <a:sy n="75" d="100"/>
        </p:scale>
        <p:origin x="-1176" y="-96"/>
      </p:cViewPr>
      <p:guideLst>
        <p:guide orient="horz" pos="4233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2250" y="-102"/>
      </p:cViewPr>
      <p:guideLst>
        <p:guide orient="horz" pos="3120"/>
        <p:guide pos="21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8313" y="620713"/>
            <a:ext cx="5813425" cy="435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68313" y="5322888"/>
            <a:ext cx="5813425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94187" y="9526072"/>
            <a:ext cx="18755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281673" y="110252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HCWs: Hospital Entrance,</a:t>
            </a:r>
            <a:r>
              <a:rPr lang="en-US" baseline="0" dirty="0" smtClean="0"/>
              <a:t> café, morning meeting room, nursing station, all departments (12) – 20 at least in medium hospital</a:t>
            </a:r>
          </a:p>
          <a:p>
            <a:r>
              <a:rPr lang="en-US" dirty="0" smtClean="0"/>
              <a:t>Pregnant: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BF0A5-956C-4AA2-8B37-610A9214E9A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56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Heart Clinic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BF0A5-956C-4AA2-8B37-610A9214E9A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97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BF0A5-956C-4AA2-8B37-610A9214E9A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4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54487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" descr="C:\Users\Krishnakumar Krish\Desktop\DO NOT DELETE\2014\May\12\cover-2.jpg"/>
          <p:cNvPicPr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9"/>
            <a:ext cx="8961438" cy="66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McK Title Elements" hidden="1"/>
          <p:cNvGrpSpPr>
            <a:grpSpLocks/>
          </p:cNvGrpSpPr>
          <p:nvPr/>
        </p:nvGrpSpPr>
        <p:grpSpPr bwMode="auto">
          <a:xfrm>
            <a:off x="2640013" y="5864951"/>
            <a:ext cx="4935538" cy="484188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aseline="0" noProof="0" dirty="0" smtClean="0">
                  <a:latin typeface="+mn-lt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aseline="0" noProof="0" dirty="0" smtClean="0">
                  <a:latin typeface="+mn-lt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2640013" y="3527840"/>
            <a:ext cx="5949949" cy="4924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 b="0" baseline="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40013" y="4834895"/>
            <a:ext cx="5949949" cy="215444"/>
          </a:xfrm>
        </p:spPr>
        <p:txBody>
          <a:bodyPr>
            <a:spAutoFit/>
          </a:bodyPr>
          <a:lstStyle>
            <a:lvl1pPr>
              <a:defRPr sz="1400" baseline="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" name="doc id"/>
          <p:cNvSpPr>
            <a:spLocks noChangeArrowheads="1"/>
          </p:cNvSpPr>
          <p:nvPr userDrawn="1"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/>
            <a:endParaRPr lang="en-US" sz="800" baseline="0" noProof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"/>
          <p:cNvSpPr txBox="1">
            <a:spLocks/>
          </p:cNvSpPr>
          <p:nvPr userDrawn="1"/>
        </p:nvSpPr>
        <p:spPr>
          <a:xfrm>
            <a:off x="8232460" y="6434981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9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7426"/>
            <a:ext cx="2091002" cy="224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6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3FA2FA98-A915-4906-BC9E-2BEE35AE0DB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04/09/2014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61825" y="6497426"/>
            <a:ext cx="2837789" cy="224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6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0436" y="6497426"/>
            <a:ext cx="2091002" cy="224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6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F063750D-5761-4B4F-8F70-1357A0D5ADD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0421"/>
            <a:ext cx="746823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4036" y="1210630"/>
            <a:ext cx="85133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1976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7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24" Type="http://schemas.openxmlformats.org/officeDocument/2006/relationships/image" Target="../media/image2.jpeg"/><Relationship Id="rId5" Type="http://schemas.openxmlformats.org/officeDocument/2006/relationships/vmlDrawing" Target="../drawings/vmlDrawing1.vml"/><Relationship Id="rId15" Type="http://schemas.openxmlformats.org/officeDocument/2006/relationships/tags" Target="../tags/tag11.xml"/><Relationship Id="rId23" Type="http://schemas.openxmlformats.org/officeDocument/2006/relationships/image" Target="../media/image1.emf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4" Type="http://schemas.openxmlformats.org/officeDocument/2006/relationships/theme" Target="../theme/theme1.x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5231522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16" descr="C:\Users\Krishnakumar Krish\Desktop\DO NOT DELETE\2014\May\12\bg-2.jpg"/>
          <p:cNvPicPr>
            <a:picLocks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00788"/>
            <a:ext cx="8961438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190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531813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 smtClean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baseline="0" noProof="0" dirty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65" name="LegendBoxes" hidden="1"/>
          <p:cNvGrpSpPr>
            <a:grpSpLocks/>
          </p:cNvGrpSpPr>
          <p:nvPr/>
        </p:nvGrpSpPr>
        <p:grpSpPr bwMode="auto">
          <a:xfrm>
            <a:off x="7981955" y="273840"/>
            <a:ext cx="763588" cy="996951"/>
            <a:chOff x="4936" y="176"/>
            <a:chExt cx="481" cy="628"/>
          </a:xfrm>
        </p:grpSpPr>
        <p:sp>
          <p:nvSpPr>
            <p:cNvPr id="66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67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69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0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1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2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3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74" name="LegendLines" hidden="1"/>
          <p:cNvGrpSpPr>
            <a:grpSpLocks/>
          </p:cNvGrpSpPr>
          <p:nvPr/>
        </p:nvGrpSpPr>
        <p:grpSpPr bwMode="auto">
          <a:xfrm>
            <a:off x="7673979" y="273840"/>
            <a:ext cx="1071563" cy="730251"/>
            <a:chOff x="4750" y="176"/>
            <a:chExt cx="675" cy="460"/>
          </a:xfrm>
        </p:grpSpPr>
        <p:sp>
          <p:nvSpPr>
            <p:cNvPr id="75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6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7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8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9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80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</p:grpSp>
      <p:grpSp>
        <p:nvGrpSpPr>
          <p:cNvPr id="81" name="McKSticker" hidden="1"/>
          <p:cNvGrpSpPr/>
          <p:nvPr/>
        </p:nvGrpSpPr>
        <p:grpSpPr bwMode="auto">
          <a:xfrm>
            <a:off x="7673881" y="273840"/>
            <a:ext cx="1066894" cy="212366"/>
            <a:chOff x="7673881" y="285750"/>
            <a:chExt cx="1066894" cy="212366"/>
          </a:xfrm>
        </p:grpSpPr>
        <p:sp>
          <p:nvSpPr>
            <p:cNvPr id="82" name="StickerRectangle"/>
            <p:cNvSpPr>
              <a:spLocks noChangeArrowheads="1"/>
            </p:cNvSpPr>
            <p:nvPr/>
          </p:nvSpPr>
          <p:spPr bwMode="auto">
            <a:xfrm>
              <a:off x="7673881" y="285750"/>
              <a:ext cx="106689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120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83" name="AutoShape 31"/>
            <p:cNvCxnSpPr>
              <a:cxnSpLocks noChangeShapeType="1"/>
              <a:stCxn id="82" idx="2"/>
              <a:endCxn id="82" idx="4"/>
            </p:cNvCxnSpPr>
            <p:nvPr/>
          </p:nvCxnSpPr>
          <p:spPr bwMode="auto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32"/>
            <p:cNvCxnSpPr>
              <a:cxnSpLocks noChangeShapeType="1"/>
              <a:stCxn id="82" idx="4"/>
              <a:endCxn id="82" idx="6"/>
            </p:cNvCxnSpPr>
            <p:nvPr/>
          </p:nvCxnSpPr>
          <p:spPr bwMode="auto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" name="LegendMoons" hidden="1"/>
          <p:cNvGrpSpPr/>
          <p:nvPr/>
        </p:nvGrpSpPr>
        <p:grpSpPr bwMode="auto">
          <a:xfrm>
            <a:off x="7915275" y="273840"/>
            <a:ext cx="830430" cy="1306516"/>
            <a:chOff x="6655594" y="273840"/>
            <a:chExt cx="830430" cy="1306516"/>
          </a:xfrm>
        </p:grpSpPr>
        <p:grpSp>
          <p:nvGrpSpPr>
            <p:cNvPr id="86" name="MoonLegend1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4" name="Oval 38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05" name="Arc 39" hidden="1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87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2" name="Oval 4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03" name="Arc 42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88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100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01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89" name="MoonLegend5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98" name="Oval 50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99" name="Oval 5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90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91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92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93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94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grpSp>
          <p:nvGrpSpPr>
            <p:cNvPr id="95" name="MoonLegend3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96" name="Oval 47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97" name="Arc 48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106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/>
            <a:r>
              <a:rPr lang="en-US" sz="800" baseline="0" noProof="0" dirty="0" smtClean="0">
                <a:solidFill>
                  <a:srgbClr val="000000"/>
                </a:solidFill>
                <a:latin typeface="+mn-lt"/>
                <a:ea typeface="+mn-ea"/>
              </a:rPr>
              <a:t>Doc I</a:t>
            </a:r>
            <a:endParaRPr lang="en-US" sz="800" baseline="0" noProof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grpSp>
        <p:nvGrpSpPr>
          <p:cNvPr id="58" name="McK Slide Elements" hidden="1"/>
          <p:cNvGrpSpPr>
            <a:grpSpLocks/>
          </p:cNvGrpSpPr>
          <p:nvPr/>
        </p:nvGrpSpPr>
        <p:grpSpPr bwMode="auto">
          <a:xfrm>
            <a:off x="119063" y="6080137"/>
            <a:ext cx="8548687" cy="511176"/>
            <a:chOff x="75" y="3830"/>
            <a:chExt cx="5385" cy="322"/>
          </a:xfrm>
        </p:grpSpPr>
        <p:sp>
          <p:nvSpPr>
            <p:cNvPr id="59" name="McK 4. Footnote"/>
            <p:cNvSpPr txBox="1">
              <a:spLocks noChangeArrowheads="1"/>
            </p:cNvSpPr>
            <p:nvPr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baseline="0" noProof="0" dirty="0" smtClean="0">
                  <a:latin typeface="+mn-lt"/>
                </a:rPr>
                <a:t>1 Footnote</a:t>
              </a:r>
            </a:p>
          </p:txBody>
        </p:sp>
        <p:sp>
          <p:nvSpPr>
            <p:cNvPr id="60" name="McK 5. Source"/>
            <p:cNvSpPr>
              <a:spLocks noChangeArrowheads="1"/>
            </p:cNvSpPr>
            <p:nvPr/>
          </p:nvSpPr>
          <p:spPr bwMode="auto">
            <a:xfrm>
              <a:off x="75" y="4055"/>
              <a:ext cx="4712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</a:pPr>
              <a:r>
                <a:rPr lang="en-US" sz="1000" baseline="0" noProof="0" dirty="0">
                  <a:solidFill>
                    <a:schemeClr val="tx1"/>
                  </a:solidFill>
                  <a:latin typeface="+mn-lt"/>
                </a:rPr>
                <a:t>SOURCE: </a:t>
              </a:r>
              <a:r>
                <a:rPr lang="en-US" sz="1000" baseline="0" noProof="0" dirty="0" smtClean="0">
                  <a:solidFill>
                    <a:schemeClr val="tx1"/>
                  </a:solidFill>
                  <a:latin typeface="+mn-lt"/>
                </a:rPr>
                <a:t>Source</a:t>
              </a:r>
              <a:endParaRPr lang="en-US" sz="1000" baseline="0" noProof="0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1900" b="1" baseline="0">
          <a:solidFill>
            <a:schemeClr val="tx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00" y="3930210"/>
            <a:ext cx="8572499" cy="984885"/>
          </a:xfrm>
        </p:spPr>
        <p:txBody>
          <a:bodyPr/>
          <a:lstStyle/>
          <a:p>
            <a:pPr algn="ctr"/>
            <a:r>
              <a:rPr lang="en-US" dirty="0" smtClean="0"/>
              <a:t>National Influenza Vaccination </a:t>
            </a:r>
            <a:r>
              <a:rPr lang="en-US" dirty="0" smtClean="0"/>
              <a:t>Program</a:t>
            </a:r>
            <a:br>
              <a:rPr lang="en-US" dirty="0" smtClean="0"/>
            </a:br>
            <a:r>
              <a:rPr lang="ar-SA" dirty="0" smtClean="0"/>
              <a:t>البرنامج الوطني للتحصين ضد الإنفلونزا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563"/>
            <a:ext cx="7468238" cy="384721"/>
          </a:xfrm>
        </p:spPr>
        <p:txBody>
          <a:bodyPr/>
          <a:lstStyle/>
          <a:p>
            <a:pPr rtl="0"/>
            <a:r>
              <a:rPr lang="en-US" dirty="0"/>
              <a:t>Key Visuals for Health Care </a:t>
            </a:r>
            <a:r>
              <a:rPr lang="en-US" dirty="0" smtClean="0"/>
              <a:t>Workers / Pregnant Women 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63750D-5761-4B4F-8F70-1357A0D5ADD4}" type="slidenum">
              <a:rPr lang="en-GB" smtClean="0">
                <a:solidFill>
                  <a:prstClr val="white"/>
                </a:solidFill>
              </a:rPr>
              <a:pPr/>
              <a:t>1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8" y="848139"/>
            <a:ext cx="4118734" cy="5843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30" y="848139"/>
            <a:ext cx="4118734" cy="584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39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418"/>
            <a:ext cx="7319133" cy="384721"/>
          </a:xfrm>
        </p:spPr>
        <p:txBody>
          <a:bodyPr/>
          <a:lstStyle/>
          <a:p>
            <a:pPr rtl="0"/>
            <a:r>
              <a:rPr lang="en-US" dirty="0"/>
              <a:t>Key Visuals for Chronically Ill </a:t>
            </a:r>
            <a:r>
              <a:rPr lang="en-US" dirty="0" smtClean="0"/>
              <a:t>Patients – Cardiac/Respiratory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63750D-5761-4B4F-8F70-1357A0D5ADD4}" type="slidenum">
              <a:rPr lang="en-GB" smtClean="0">
                <a:solidFill>
                  <a:prstClr val="white"/>
                </a:solidFill>
              </a:rPr>
              <a:pPr/>
              <a:t>2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22" y="740584"/>
            <a:ext cx="4215893" cy="5980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" y="740584"/>
            <a:ext cx="4215893" cy="59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1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410"/>
            <a:ext cx="7319133" cy="384721"/>
          </a:xfrm>
        </p:spPr>
        <p:txBody>
          <a:bodyPr/>
          <a:lstStyle/>
          <a:p>
            <a:pPr rtl="0"/>
            <a:r>
              <a:rPr lang="en-US" dirty="0"/>
              <a:t>Key Visuals for Chronically Ill </a:t>
            </a:r>
            <a:r>
              <a:rPr lang="en-US" dirty="0" smtClean="0"/>
              <a:t>Patients - Diabetes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63750D-5761-4B4F-8F70-1357A0D5ADD4}" type="slidenum">
              <a:rPr lang="en-GB" smtClean="0">
                <a:solidFill>
                  <a:prstClr val="white"/>
                </a:solidFill>
              </a:rPr>
              <a:pPr/>
              <a:t>3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2" y="576196"/>
            <a:ext cx="4331769" cy="614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30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ISNEWSLIDENUMBER" val="False"/>
  <p:tag name="PREVIOUSNAME" val="C:\Users\Kaustubh Pandya\Documents\Saudi Arabia - MoH\Pages\Template for powerpoint document.pptx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MOH_CF_MCB038">
  <a:themeElements>
    <a:clrScheme name="Current">
      <a:dk1>
        <a:srgbClr val="000000"/>
      </a:dk1>
      <a:lt1>
        <a:srgbClr val="FFFFFF"/>
      </a:lt1>
      <a:dk2>
        <a:srgbClr val="006738"/>
      </a:dk2>
      <a:lt2>
        <a:srgbClr val="FFFFFF"/>
      </a:lt2>
      <a:accent1>
        <a:srgbClr val="EFEEE2"/>
      </a:accent1>
      <a:accent2>
        <a:srgbClr val="BCAB8A"/>
      </a:accent2>
      <a:accent3>
        <a:srgbClr val="A18A5D"/>
      </a:accent3>
      <a:accent4>
        <a:srgbClr val="006738"/>
      </a:accent4>
      <a:accent5>
        <a:srgbClr val="FF6600"/>
      </a:accent5>
      <a:accent6>
        <a:srgbClr val="808080"/>
      </a:accent6>
      <a:hlink>
        <a:srgbClr val="A18A5D"/>
      </a:hlink>
      <a:folHlink>
        <a:srgbClr val="006738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6738"/>
        </a:dk2>
        <a:lt2>
          <a:srgbClr val="FFFFFF"/>
        </a:lt2>
        <a:accent1>
          <a:srgbClr val="EFEEE2"/>
        </a:accent1>
        <a:accent2>
          <a:srgbClr val="BCAB8A"/>
        </a:accent2>
        <a:accent3>
          <a:srgbClr val="A18A5D"/>
        </a:accent3>
        <a:accent4>
          <a:srgbClr val="006738"/>
        </a:accent4>
        <a:accent5>
          <a:srgbClr val="FF6600"/>
        </a:accent5>
        <a:accent6>
          <a:srgbClr val="808080"/>
        </a:accent6>
        <a:hlink>
          <a:srgbClr val="A18A5D"/>
        </a:hlink>
        <a:folHlink>
          <a:srgbClr val="0067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2E64407C92774F4E9947B656778D00C7" ma:contentTypeVersion="2" ma:contentTypeDescription="إنشاء مستند جديد." ma:contentTypeScope="" ma:versionID="01aaec854a289e8a6220934c5d8a09c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9c8e1c67149b2dc52ed62089d8609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جدولة تاريخ البدء" ma:internalName="PublishingStartDate">
      <xsd:simpleType>
        <xsd:restriction base="dms:Unknown"/>
      </xsd:simpleType>
    </xsd:element>
    <xsd:element name="PublishingExpirationDate" ma:index="9" nillable="true" ma:displayName="جدولة تاريخ الانتهاء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6269E1-2BCA-49ED-ADC1-A73BB5888FFA}"/>
</file>

<file path=customXml/itemProps2.xml><?xml version="1.0" encoding="utf-8"?>
<ds:datastoreItem xmlns:ds="http://schemas.openxmlformats.org/officeDocument/2006/customXml" ds:itemID="{6D4EABA4-4EF3-457C-A251-56D9CB414DFF}"/>
</file>

<file path=customXml/itemProps3.xml><?xml version="1.0" encoding="utf-8"?>
<ds:datastoreItem xmlns:ds="http://schemas.openxmlformats.org/officeDocument/2006/customXml" ds:itemID="{FA4D50AB-96DA-4605-B1C9-1C9E900AA761}"/>
</file>

<file path=docProps/app.xml><?xml version="1.0" encoding="utf-8"?>
<Properties xmlns="http://schemas.openxmlformats.org/officeDocument/2006/extended-properties" xmlns:vt="http://schemas.openxmlformats.org/officeDocument/2006/docPropsVTypes">
  <Template>MOH_CF_MCB038</Template>
  <TotalTime>583</TotalTime>
  <Words>65</Words>
  <Application>Microsoft Office PowerPoint</Application>
  <PresentationFormat>Custom</PresentationFormat>
  <Paragraphs>13</Paragraphs>
  <Slides>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MOH_CF_MCB038</vt:lpstr>
      <vt:lpstr>think-cell Slide</vt:lpstr>
      <vt:lpstr>National Influenza Vaccination Program البرنامج الوطني للتحصين ضد الإنفلونزا</vt:lpstr>
      <vt:lpstr>Key Visuals for Health Care Workers / Pregnant Women </vt:lpstr>
      <vt:lpstr>Key Visuals for Chronically Ill Patients – Cardiac/Respiratory</vt:lpstr>
      <vt:lpstr>Key Visuals for Chronically Ill Patients - Diabetes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Vigneshwaran Alagusu</dc:creator>
  <cp:lastModifiedBy>Win</cp:lastModifiedBy>
  <cp:revision>58</cp:revision>
  <cp:lastPrinted>2008-09-19T11:06:26Z</cp:lastPrinted>
  <dcterms:created xsi:type="dcterms:W3CDTF">2014-05-22T09:02:14Z</dcterms:created>
  <dcterms:modified xsi:type="dcterms:W3CDTF">2014-09-04T09:25:15Z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Date</vt:lpwstr>
  </property>
  <property fmtid="{D5CDD505-2E9C-101B-9397-08002B2CF9AE}" pid="6" name="Office2010EditCount">
    <vt:lpwstr>1</vt:lpwstr>
  </property>
  <property fmtid="{D5CDD505-2E9C-101B-9397-08002B2CF9AE}" pid="7" name="Office2003EditCount">
    <vt:lpwstr>0</vt:lpwstr>
  </property>
  <property fmtid="{D5CDD505-2E9C-101B-9397-08002B2CF9AE}" pid="8" name="LastEditedOfficeVersion">
    <vt:lpwstr>Office2010</vt:lpwstr>
  </property>
  <property fmtid="{D5CDD505-2E9C-101B-9397-08002B2CF9AE}" pid="9" name="DocID">
    <vt:lpwstr>Doc ID</vt:lpwstr>
  </property>
  <property fmtid="{D5CDD505-2E9C-101B-9397-08002B2CF9AE}" pid="10" name="VGCompatibilityCheck Run By">
    <vt:lpwstr>Balaji Alluru</vt:lpwstr>
  </property>
  <property fmtid="{D5CDD505-2E9C-101B-9397-08002B2CF9AE}" pid="11" name="VGCompatibilityCheck Run On ">
    <vt:lpwstr>5/12/2014 8:16:59 AM</vt:lpwstr>
  </property>
  <property fmtid="{D5CDD505-2E9C-101B-9397-08002B2CF9AE}" pid="12" name="Office2010WasSaved">
    <vt:lpwstr>1</vt:lpwstr>
  </property>
  <property fmtid="{D5CDD505-2E9C-101B-9397-08002B2CF9AE}" pid="13" name="ContentTypeId">
    <vt:lpwstr>0x0101002E64407C92774F4E9947B656778D00C7</vt:lpwstr>
  </property>
  <property fmtid="{D5CDD505-2E9C-101B-9397-08002B2CF9AE}" pid="14" name="VGCompatibilityCheck Run On">
    <vt:lpwstr>5/12/2014 8:16:59 AM</vt:lpwstr>
  </property>
</Properties>
</file>